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m4a" ContentType="audi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6"/>
  </p:notesMasterIdLst>
  <p:handoutMasterIdLst>
    <p:handoutMasterId r:id="rId27"/>
  </p:handoutMasterIdLst>
  <p:sldIdLst>
    <p:sldId id="261" r:id="rId2"/>
    <p:sldId id="263" r:id="rId3"/>
    <p:sldId id="287" r:id="rId4"/>
    <p:sldId id="292" r:id="rId5"/>
    <p:sldId id="293" r:id="rId6"/>
    <p:sldId id="288" r:id="rId7"/>
    <p:sldId id="300" r:id="rId8"/>
    <p:sldId id="273" r:id="rId9"/>
    <p:sldId id="265" r:id="rId10"/>
    <p:sldId id="266" r:id="rId11"/>
    <p:sldId id="268" r:id="rId12"/>
    <p:sldId id="298" r:id="rId13"/>
    <p:sldId id="299" r:id="rId14"/>
    <p:sldId id="295" r:id="rId15"/>
    <p:sldId id="297" r:id="rId16"/>
    <p:sldId id="280" r:id="rId17"/>
    <p:sldId id="296" r:id="rId18"/>
    <p:sldId id="278" r:id="rId19"/>
    <p:sldId id="285" r:id="rId20"/>
    <p:sldId id="276" r:id="rId21"/>
    <p:sldId id="291" r:id="rId22"/>
    <p:sldId id="289" r:id="rId23"/>
    <p:sldId id="290" r:id="rId24"/>
    <p:sldId id="283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132"/>
    <a:srgbClr val="00CB00"/>
    <a:srgbClr val="7468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440" autoAdjust="0"/>
  </p:normalViewPr>
  <p:slideViewPr>
    <p:cSldViewPr snapToGrid="0" snapToObjects="1">
      <p:cViewPr varScale="1">
        <p:scale>
          <a:sx n="118" d="100"/>
          <a:sy n="118" d="100"/>
        </p:scale>
        <p:origin x="-219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5E7966-6BA5-0746-869B-85B93BE8765E}" type="datetimeFigureOut">
              <a:rPr lang="en-US" smtClean="0"/>
              <a:t>2/15/16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B4F1C5-B252-444E-BDC0-8DF95F8A4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94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005967-F7C2-FC4B-AF7B-A1B2720F5D4E}" type="datetimeFigureOut">
              <a:rPr lang="en-US" smtClean="0"/>
              <a:t>2/15/16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C9A52-ECC3-4C45-B4B1-884AACC77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437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Getting kicks</a:t>
            </a:r>
            <a:r>
              <a:rPr lang="en-US" baseline="0" dirty="0" smtClean="0"/>
              <a:t> –, </a:t>
            </a:r>
            <a:r>
              <a:rPr lang="en-US" dirty="0" smtClean="0"/>
              <a:t>Squaring</a:t>
            </a:r>
            <a:r>
              <a:rPr lang="en-US" baseline="0" dirty="0" smtClean="0"/>
              <a:t> the Circle –, Upper 90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8C9A52-ECC3-4C45-B4B1-884AACC775A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8336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King Star</a:t>
            </a:r>
            <a:r>
              <a:rPr lang="en-US" baseline="0" dirty="0" smtClean="0"/>
              <a:t> Logo </a:t>
            </a:r>
            <a:r>
              <a:rPr lang="en-US" dirty="0" smtClean="0"/>
              <a:t>Description:</a:t>
            </a:r>
            <a:r>
              <a:rPr lang="en-US" baseline="0" dirty="0" smtClean="0"/>
              <a:t> </a:t>
            </a:r>
            <a:r>
              <a:rPr lang="en-US" dirty="0" smtClean="0"/>
              <a:t>Eco-green colored upper</a:t>
            </a:r>
            <a:r>
              <a:rPr lang="en-US" baseline="0" dirty="0" smtClean="0"/>
              <a:t> left or right goal post rotated counter-clockwise with right angle touch a same-colored vertical goal post forming the letter “k” inside the perimeter of a purple circle. A globe-type football is positioned inside the right </a:t>
            </a:r>
            <a:r>
              <a:rPr lang="en-US" baseline="0" dirty="0" err="1" smtClean="0"/>
              <a:t>anglel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7D14-953F-7A46-86CA-A7DDD2D3048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655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Cambridge</a:t>
            </a:r>
            <a:r>
              <a:rPr lang="en-US" baseline="0" dirty="0" smtClean="0"/>
              <a:t> University Press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8C9A52-ECC3-4C45-B4B1-884AACC775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389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Kommonly</a:t>
            </a:r>
            <a:r>
              <a:rPr lang="en-US" dirty="0" smtClean="0"/>
              <a:t> – solecism, The Beautiful</a:t>
            </a:r>
            <a:r>
              <a:rPr lang="en-US" baseline="0" dirty="0" smtClean="0"/>
              <a:t> Game, quadrilateral, pitch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8C9A52-ECC3-4C45-B4B1-884AACC775A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770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Kommonly</a:t>
            </a:r>
            <a:r>
              <a:rPr lang="en-US" dirty="0" smtClean="0"/>
              <a:t> – solecism, The Beautiful</a:t>
            </a:r>
            <a:r>
              <a:rPr lang="en-US" baseline="0" dirty="0" smtClean="0"/>
              <a:t> Game, quadrilateral, pitch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8C9A52-ECC3-4C45-B4B1-884AACC775A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770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Kommonly</a:t>
            </a:r>
            <a:r>
              <a:rPr lang="en-US" dirty="0" smtClean="0"/>
              <a:t> – solecism, The Beautiful</a:t>
            </a:r>
            <a:r>
              <a:rPr lang="en-US" baseline="0" dirty="0" smtClean="0"/>
              <a:t> Game, quadrilateral, pitch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8C9A52-ECC3-4C45-B4B1-884AACC775A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770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8C9A52-ECC3-4C45-B4B1-884AACC775A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770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Kommonly</a:t>
            </a:r>
            <a:r>
              <a:rPr lang="en-US" dirty="0" smtClean="0"/>
              <a:t> – solecism, The Beautiful</a:t>
            </a:r>
            <a:r>
              <a:rPr lang="en-US" baseline="0" dirty="0" smtClean="0"/>
              <a:t> Game, quadrilateral, pitch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8C9A52-ECC3-4C45-B4B1-884AACC775A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770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7D14-953F-7A46-86CA-A7DDD2D3048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42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King Star</a:t>
            </a:r>
            <a:r>
              <a:rPr lang="en-US" baseline="0" dirty="0" smtClean="0"/>
              <a:t> Logo </a:t>
            </a:r>
            <a:r>
              <a:rPr lang="en-US" dirty="0" smtClean="0"/>
              <a:t>Description:</a:t>
            </a:r>
            <a:r>
              <a:rPr lang="en-US" baseline="0" dirty="0" smtClean="0"/>
              <a:t> </a:t>
            </a:r>
            <a:r>
              <a:rPr lang="en-US" dirty="0" smtClean="0"/>
              <a:t>Eco-green colored upper</a:t>
            </a:r>
            <a:r>
              <a:rPr lang="en-US" baseline="0" dirty="0" smtClean="0"/>
              <a:t> left or right goal post rotated counter-clockwise with right angle touch a same-colored vertical goal post forming the letter “k” inside the perimeter of a purple circle. A globe-type football is positioned inside the right </a:t>
            </a:r>
            <a:r>
              <a:rPr lang="en-US" baseline="0" dirty="0" err="1" smtClean="0"/>
              <a:t>anglel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47D14-953F-7A46-86CA-A7DDD2D3048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655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268F3-87B6-4D4F-BB24-AB454AC4C2BD}" type="datetimeFigureOut">
              <a:rPr lang="en-US" smtClean="0"/>
              <a:t>2/15/16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69689-F6A4-DB41-A7FF-C71D8D48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268F3-87B6-4D4F-BB24-AB454AC4C2BD}" type="datetimeFigureOut">
              <a:rPr lang="en-US" smtClean="0"/>
              <a:t>2/15/16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69689-F6A4-DB41-A7FF-C71D8D48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268F3-87B6-4D4F-BB24-AB454AC4C2BD}" type="datetimeFigureOut">
              <a:rPr lang="en-US" smtClean="0"/>
              <a:t>2/15/16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69689-F6A4-DB41-A7FF-C71D8D48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268F3-87B6-4D4F-BB24-AB454AC4C2BD}" type="datetimeFigureOut">
              <a:rPr lang="en-US" smtClean="0"/>
              <a:t>2/15/16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69689-F6A4-DB41-A7FF-C71D8D48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268F3-87B6-4D4F-BB24-AB454AC4C2BD}" type="datetimeFigureOut">
              <a:rPr lang="en-US" smtClean="0"/>
              <a:t>2/15/16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69689-F6A4-DB41-A7FF-C71D8D48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268F3-87B6-4D4F-BB24-AB454AC4C2BD}" type="datetimeFigureOut">
              <a:rPr lang="en-US" smtClean="0"/>
              <a:t>2/15/16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69689-F6A4-DB41-A7FF-C71D8D48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268F3-87B6-4D4F-BB24-AB454AC4C2BD}" type="datetimeFigureOut">
              <a:rPr lang="en-US" smtClean="0"/>
              <a:t>2/15/16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69689-F6A4-DB41-A7FF-C71D8D48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268F3-87B6-4D4F-BB24-AB454AC4C2BD}" type="datetimeFigureOut">
              <a:rPr lang="en-US" smtClean="0"/>
              <a:t>2/15/16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69689-F6A4-DB41-A7FF-C71D8D48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268F3-87B6-4D4F-BB24-AB454AC4C2BD}" type="datetimeFigureOut">
              <a:rPr lang="en-US" smtClean="0"/>
              <a:t>2/15/16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69689-F6A4-DB41-A7FF-C71D8D48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268F3-87B6-4D4F-BB24-AB454AC4C2BD}" type="datetimeFigureOut">
              <a:rPr lang="en-US" smtClean="0"/>
              <a:t>2/15/16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69689-F6A4-DB41-A7FF-C71D8D48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268F3-87B6-4D4F-BB24-AB454AC4C2BD}" type="datetimeFigureOut">
              <a:rPr lang="en-US" smtClean="0"/>
              <a:t>2/15/16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69689-F6A4-DB41-A7FF-C71D8D48C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4268F3-87B6-4D4F-BB24-AB454AC4C2BD}" type="datetimeFigureOut">
              <a:rPr lang="en-US" smtClean="0"/>
              <a:t>2/15/16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69689-F6A4-DB41-A7FF-C71D8D48CB6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774226" y="274638"/>
            <a:ext cx="7351162" cy="4956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dirty="0" smtClean="0"/>
              <a:t>C3-SUITE MARKETING </a:t>
            </a:r>
            <a:r>
              <a:rPr lang="en-US" sz="2400" b="1" dirty="0" err="1" smtClean="0"/>
              <a:t>CONSTELLATION</a:t>
            </a:r>
            <a:r>
              <a:rPr lang="en-US" sz="2400" b="1" baseline="30000" dirty="0" err="1" smtClean="0"/>
              <a:t>tM</a:t>
            </a:r>
            <a:endParaRPr lang="en-US" sz="2400" b="1" baseline="30000" dirty="0"/>
          </a:p>
        </p:txBody>
      </p:sp>
      <p:sp>
        <p:nvSpPr>
          <p:cNvPr id="9" name="Subtitle 1"/>
          <p:cNvSpPr txBox="1">
            <a:spLocks/>
          </p:cNvSpPr>
          <p:nvPr userDrawn="1"/>
        </p:nvSpPr>
        <p:spPr>
          <a:xfrm>
            <a:off x="457201" y="711540"/>
            <a:ext cx="8044328" cy="51138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smtClean="0">
                <a:solidFill>
                  <a:srgbClr val="FFD132"/>
                </a:solidFill>
              </a:rPr>
              <a:t>Getting Kicks</a:t>
            </a:r>
            <a:r>
              <a:rPr lang="en-US" baseline="0" dirty="0" smtClean="0">
                <a:solidFill>
                  <a:srgbClr val="FFD132"/>
                </a:solidFill>
              </a:rPr>
              <a:t> </a:t>
            </a:r>
            <a:r>
              <a:rPr lang="en-US" dirty="0" smtClean="0">
                <a:solidFill>
                  <a:srgbClr val="FFD132"/>
                </a:solidFill>
              </a:rPr>
              <a:t>Squaring</a:t>
            </a:r>
            <a:r>
              <a:rPr lang="en-US" baseline="0" dirty="0" smtClean="0">
                <a:solidFill>
                  <a:srgbClr val="FFD132"/>
                </a:solidFill>
              </a:rPr>
              <a:t> the Circle of Culture—A Deeper Tale of Idiomatic Intercepts</a:t>
            </a:r>
            <a:endParaRPr lang="en-US" dirty="0">
              <a:solidFill>
                <a:srgbClr val="FFD1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501724" y="1709711"/>
            <a:ext cx="7772400" cy="1470025"/>
          </a:xfrm>
        </p:spPr>
        <p:txBody>
          <a:bodyPr/>
          <a:lstStyle/>
          <a:p>
            <a:r>
              <a:rPr lang="en-US" dirty="0" smtClean="0"/>
              <a:t>KING STAR</a:t>
            </a:r>
            <a:r>
              <a:rPr lang="en-US" baseline="30000" dirty="0" smtClean="0"/>
              <a:t>TM</a:t>
            </a:r>
            <a:r>
              <a:rPr lang="en-US" dirty="0" smtClean="0"/>
              <a:t> HEATING &amp; AIR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22732" y="2854708"/>
            <a:ext cx="8238564" cy="1752600"/>
          </a:xfrm>
        </p:spPr>
        <p:txBody>
          <a:bodyPr/>
          <a:lstStyle/>
          <a:p>
            <a:r>
              <a:rPr lang="en-US" dirty="0" smtClean="0">
                <a:solidFill>
                  <a:srgbClr val="FFD132"/>
                </a:solidFill>
              </a:rPr>
              <a:t>Squaring the Circle to Demand-Side Efficiency with the King </a:t>
            </a:r>
            <a:r>
              <a:rPr lang="en-US" dirty="0" err="1" smtClean="0">
                <a:solidFill>
                  <a:srgbClr val="FFD132"/>
                </a:solidFill>
              </a:rPr>
              <a:t>Star</a:t>
            </a:r>
            <a:r>
              <a:rPr lang="en-US" baseline="30000" dirty="0" err="1" smtClean="0">
                <a:solidFill>
                  <a:srgbClr val="FFD132"/>
                </a:solidFill>
              </a:rPr>
              <a:t>TM</a:t>
            </a:r>
            <a:r>
              <a:rPr lang="en-US" dirty="0" smtClean="0">
                <a:solidFill>
                  <a:srgbClr val="FFD132"/>
                </a:solidFill>
              </a:rPr>
              <a:t> ‘Upper 90’ </a:t>
            </a:r>
          </a:p>
          <a:p>
            <a:r>
              <a:rPr lang="en-US" dirty="0" smtClean="0">
                <a:solidFill>
                  <a:srgbClr val="FFD132"/>
                </a:solidFill>
              </a:rPr>
              <a:t>Maintenance Agreement</a:t>
            </a:r>
            <a:endParaRPr lang="en-US" dirty="0">
              <a:solidFill>
                <a:srgbClr val="FFD132"/>
              </a:solidFill>
            </a:endParaRPr>
          </a:p>
        </p:txBody>
      </p:sp>
      <p:pic>
        <p:nvPicPr>
          <p:cNvPr id="2" name="Jo_Anns_Song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5600" y="512480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0000">
        <p:dissolve/>
      </p:transition>
    </mc:Choice>
    <mc:Fallback xmlns="">
      <p:transition xmlns:p14="http://schemas.microsoft.com/office/powerpoint/2010/main" advClick="0" advTm="10000">
        <p:dissolv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84138"/>
            <a:ext cx="79248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Right angle is</a:t>
            </a:r>
          </a:p>
          <a:p>
            <a:pPr marL="0" indent="0">
              <a:buNone/>
            </a:pPr>
            <a:r>
              <a:rPr lang="en-US" dirty="0" smtClean="0"/>
              <a:t>Now vectored</a:t>
            </a:r>
          </a:p>
          <a:p>
            <a:pPr marL="0" indent="0">
              <a:buNone/>
            </a:pPr>
            <a:r>
              <a:rPr lang="en-US" dirty="0" smtClean="0"/>
              <a:t>For the top-k’</a:t>
            </a:r>
            <a:endParaRPr lang="en-US" sz="2800" dirty="0"/>
          </a:p>
        </p:txBody>
      </p:sp>
      <p:grpSp>
        <p:nvGrpSpPr>
          <p:cNvPr id="6" name="Group 5"/>
          <p:cNvGrpSpPr/>
          <p:nvPr/>
        </p:nvGrpSpPr>
        <p:grpSpPr>
          <a:xfrm rot="13171345">
            <a:off x="3024133" y="1930800"/>
            <a:ext cx="4582566" cy="3368138"/>
            <a:chOff x="2249325" y="2353830"/>
            <a:chExt cx="4582566" cy="3368138"/>
          </a:xfrm>
        </p:grpSpPr>
        <p:pic>
          <p:nvPicPr>
            <p:cNvPr id="7" name="Picture 6" descr="DEF_of_&quot;Upper 90&quot;_Money_Shot 2016-02-10 at 10.53.4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9325" y="2353830"/>
              <a:ext cx="4582566" cy="3368138"/>
            </a:xfrm>
            <a:prstGeom prst="rect">
              <a:avLst/>
            </a:prstGeom>
          </p:spPr>
        </p:pic>
        <p:pic>
          <p:nvPicPr>
            <p:cNvPr id="8" name="Picture 7" descr="Screen Shot 2016-02-12 at 4.21.1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5045" y="4401392"/>
              <a:ext cx="931476" cy="9507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2010574"/>
      </p:ext>
    </p:extLst>
  </p:cSld>
  <p:clrMapOvr>
    <a:masterClrMapping/>
  </p:clrMapOvr>
  <p:transition xmlns:p14="http://schemas.microsoft.com/office/powerpoint/2010/main" spd="slow" advClick="0" advTm="3000">
    <p:randomBar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3063"/>
            <a:ext cx="79248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Let’s change </a:t>
            </a:r>
            <a:r>
              <a:rPr lang="en-US" dirty="0" err="1"/>
              <a:t>fokus</a:t>
            </a:r>
            <a:r>
              <a:rPr lang="en-US" dirty="0"/>
              <a:t> to max the objective top-k’ view...</a:t>
            </a:r>
          </a:p>
          <a:p>
            <a:endParaRPr lang="en-US" dirty="0"/>
          </a:p>
        </p:txBody>
      </p:sp>
      <p:pic>
        <p:nvPicPr>
          <p:cNvPr id="4" name="Picture 3" descr="DEF_of_&quot;Upper 90&quot;_Money_Shot 2016-02-10 at 10.53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773" y="1899725"/>
            <a:ext cx="4582566" cy="3368138"/>
          </a:xfrm>
          <a:prstGeom prst="rect">
            <a:avLst/>
          </a:prstGeom>
        </p:spPr>
      </p:pic>
      <p:pic>
        <p:nvPicPr>
          <p:cNvPr id="5" name="Picture 4" descr="C3-SuiteMC_&quot;Upper 90&quot;_on_a_Right_Angle_ 2016-02-11 at 12.13.3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575" y="2331551"/>
            <a:ext cx="2568222" cy="256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82639"/>
      </p:ext>
    </p:extLst>
  </p:cSld>
  <p:clrMapOvr>
    <a:masterClrMapping/>
  </p:clrMapOvr>
  <p:transition xmlns:p14="http://schemas.microsoft.com/office/powerpoint/2010/main" spd="slow" advClick="0" advTm="3000">
    <p:randomBar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916" y="1142983"/>
            <a:ext cx="8446042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Here it </a:t>
            </a:r>
            <a:r>
              <a:rPr lang="en-US" dirty="0" err="1"/>
              <a:t>komes</a:t>
            </a:r>
            <a:r>
              <a:rPr lang="en-US" dirty="0" smtClean="0"/>
              <a:t>’…</a:t>
            </a:r>
            <a:endParaRPr lang="en-US" dirty="0"/>
          </a:p>
        </p:txBody>
      </p:sp>
      <p:pic>
        <p:nvPicPr>
          <p:cNvPr id="4" name="Picture 3" descr="DEF_of_&quot;Upper 90&quot;_Money_Shot 2016-02-10 at 10.53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773" y="1899725"/>
            <a:ext cx="4582566" cy="3368138"/>
          </a:xfrm>
          <a:prstGeom prst="rect">
            <a:avLst/>
          </a:prstGeom>
        </p:spPr>
      </p:pic>
      <p:pic>
        <p:nvPicPr>
          <p:cNvPr id="5" name="Picture 4" descr="C3-SuiteMC_&quot;Upper 90&quot;_on_a_Right_Angle_ 2016-02-11 at 12.13.3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575" y="2331551"/>
            <a:ext cx="2568222" cy="2568222"/>
          </a:xfrm>
          <a:prstGeom prst="rect">
            <a:avLst/>
          </a:prstGeom>
        </p:spPr>
      </p:pic>
      <p:pic>
        <p:nvPicPr>
          <p:cNvPr id="6" name="Picture 5" descr="Screen Shot 2016-02-11 at 2.29.3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94187" y="4165600"/>
            <a:ext cx="135814" cy="111511"/>
          </a:xfrm>
          <a:prstGeom prst="rect">
            <a:avLst/>
          </a:prstGeom>
        </p:spPr>
      </p:pic>
      <p:pic>
        <p:nvPicPr>
          <p:cNvPr id="9" name="Picture 8" descr="Screen Shot 2016-02-11 at 2.29.3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96026" y="2972009"/>
            <a:ext cx="133973" cy="10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323314"/>
      </p:ext>
    </p:extLst>
  </p:cSld>
  <p:clrMapOvr>
    <a:masterClrMapping/>
  </p:clrMapOvr>
  <p:transition xmlns:p14="http://schemas.microsoft.com/office/powerpoint/2010/main" spd="slow" advClick="0" advTm="1000">
    <p:randomBar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916" y="1142983"/>
            <a:ext cx="8446042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Here it </a:t>
            </a:r>
            <a:r>
              <a:rPr lang="en-US" dirty="0" err="1"/>
              <a:t>komes</a:t>
            </a:r>
            <a:r>
              <a:rPr lang="en-US" dirty="0" smtClean="0"/>
              <a:t>’…</a:t>
            </a:r>
            <a:endParaRPr lang="en-US" dirty="0"/>
          </a:p>
        </p:txBody>
      </p:sp>
      <p:pic>
        <p:nvPicPr>
          <p:cNvPr id="4" name="Picture 3" descr="DEF_of_&quot;Upper 90&quot;_Money_Shot 2016-02-10 at 10.53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773" y="1899725"/>
            <a:ext cx="4582566" cy="3368138"/>
          </a:xfrm>
          <a:prstGeom prst="rect">
            <a:avLst/>
          </a:prstGeom>
        </p:spPr>
      </p:pic>
      <p:pic>
        <p:nvPicPr>
          <p:cNvPr id="5" name="Picture 4" descr="C3-SuiteMC_&quot;Upper 90&quot;_on_a_Right_Angle_ 2016-02-11 at 12.13.3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575" y="2331551"/>
            <a:ext cx="2568222" cy="2568222"/>
          </a:xfrm>
          <a:prstGeom prst="rect">
            <a:avLst/>
          </a:prstGeom>
        </p:spPr>
      </p:pic>
      <p:pic>
        <p:nvPicPr>
          <p:cNvPr id="6" name="Picture 5" descr="Screen Shot 2016-02-11 at 2.29.3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94187" y="4049470"/>
            <a:ext cx="135814" cy="227641"/>
          </a:xfrm>
          <a:prstGeom prst="rect">
            <a:avLst/>
          </a:prstGeom>
        </p:spPr>
      </p:pic>
      <p:pic>
        <p:nvPicPr>
          <p:cNvPr id="9" name="Picture 8" descr="Screen Shot 2016-02-11 at 2.29.3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96028" y="2972009"/>
            <a:ext cx="135814" cy="22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38689"/>
      </p:ext>
    </p:extLst>
  </p:cSld>
  <p:clrMapOvr>
    <a:masterClrMapping/>
  </p:clrMapOvr>
  <p:transition xmlns:p14="http://schemas.microsoft.com/office/powerpoint/2010/main" spd="slow" advClick="0" advTm="1000">
    <p:randomBar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916" y="1142983"/>
            <a:ext cx="8446042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Here it </a:t>
            </a:r>
            <a:r>
              <a:rPr lang="en-US" dirty="0" err="1"/>
              <a:t>komes</a:t>
            </a:r>
            <a:r>
              <a:rPr lang="en-US" dirty="0" smtClean="0"/>
              <a:t>’…</a:t>
            </a:r>
            <a:endParaRPr lang="en-US" dirty="0"/>
          </a:p>
        </p:txBody>
      </p:sp>
      <p:pic>
        <p:nvPicPr>
          <p:cNvPr id="4" name="Picture 3" descr="DEF_of_&quot;Upper 90&quot;_Money_Shot 2016-02-10 at 10.53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773" y="1899725"/>
            <a:ext cx="4582566" cy="3368138"/>
          </a:xfrm>
          <a:prstGeom prst="rect">
            <a:avLst/>
          </a:prstGeom>
        </p:spPr>
      </p:pic>
      <p:pic>
        <p:nvPicPr>
          <p:cNvPr id="5" name="Picture 4" descr="C3-SuiteMC_&quot;Upper 90&quot;_on_a_Right_Angle_ 2016-02-11 at 12.13.3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575" y="2331551"/>
            <a:ext cx="2568222" cy="2568222"/>
          </a:xfrm>
          <a:prstGeom prst="rect">
            <a:avLst/>
          </a:prstGeom>
        </p:spPr>
      </p:pic>
      <p:pic>
        <p:nvPicPr>
          <p:cNvPr id="6" name="Picture 5" descr="Screen Shot 2016-02-11 at 2.29.3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94187" y="3839488"/>
            <a:ext cx="135814" cy="437623"/>
          </a:xfrm>
          <a:prstGeom prst="rect">
            <a:avLst/>
          </a:prstGeom>
        </p:spPr>
      </p:pic>
      <p:pic>
        <p:nvPicPr>
          <p:cNvPr id="9" name="Picture 8" descr="Screen Shot 2016-02-11 at 2.29.3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96028" y="2972008"/>
            <a:ext cx="135814" cy="43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11412"/>
      </p:ext>
    </p:extLst>
  </p:cSld>
  <p:clrMapOvr>
    <a:masterClrMapping/>
  </p:clrMapOvr>
  <p:transition xmlns:p14="http://schemas.microsoft.com/office/powerpoint/2010/main" spd="slow" advClick="0" advTm="1000">
    <p:randomBar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916" y="1142983"/>
            <a:ext cx="8446042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err="1" smtClean="0"/>
              <a:t>Vortexing</a:t>
            </a:r>
            <a:r>
              <a:rPr lang="en-US" dirty="0" smtClean="0"/>
              <a:t> </a:t>
            </a:r>
            <a:r>
              <a:rPr lang="en-US" dirty="0"/>
              <a:t>the </a:t>
            </a:r>
            <a:r>
              <a:rPr lang="en-US" dirty="0" smtClean="0"/>
              <a:t>rotated right angle results </a:t>
            </a:r>
            <a:r>
              <a:rPr lang="en-US" dirty="0"/>
              <a:t>in…</a:t>
            </a:r>
          </a:p>
        </p:txBody>
      </p:sp>
      <p:pic>
        <p:nvPicPr>
          <p:cNvPr id="4" name="Picture 3" descr="DEF_of_&quot;Upper 90&quot;_Money_Shot 2016-02-10 at 10.53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773" y="1899725"/>
            <a:ext cx="4582566" cy="3368138"/>
          </a:xfrm>
          <a:prstGeom prst="rect">
            <a:avLst/>
          </a:prstGeom>
        </p:spPr>
      </p:pic>
      <p:pic>
        <p:nvPicPr>
          <p:cNvPr id="5" name="Picture 4" descr="C3-SuiteMC_&quot;Upper 90&quot;_on_a_Right_Angle_ 2016-02-11 at 12.13.3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575" y="2331551"/>
            <a:ext cx="2568222" cy="2568222"/>
          </a:xfrm>
          <a:prstGeom prst="rect">
            <a:avLst/>
          </a:prstGeom>
        </p:spPr>
      </p:pic>
      <p:pic>
        <p:nvPicPr>
          <p:cNvPr id="6" name="Picture 5" descr="Screen Shot 2016-02-11 at 2.29.3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94187" y="3839488"/>
            <a:ext cx="135814" cy="437623"/>
          </a:xfrm>
          <a:prstGeom prst="rect">
            <a:avLst/>
          </a:prstGeom>
        </p:spPr>
      </p:pic>
      <p:pic>
        <p:nvPicPr>
          <p:cNvPr id="9" name="Picture 8" descr="Screen Shot 2016-02-11 at 2.29.3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96028" y="2972008"/>
            <a:ext cx="135814" cy="437623"/>
          </a:xfrm>
          <a:prstGeom prst="rect">
            <a:avLst/>
          </a:prstGeom>
        </p:spPr>
      </p:pic>
      <p:pic>
        <p:nvPicPr>
          <p:cNvPr id="7" name="Picture 6" descr="Screen Shot 2016-02-11 at 2.29.3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95102" y="3406648"/>
            <a:ext cx="135814" cy="43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9991"/>
      </p:ext>
    </p:extLst>
  </p:cSld>
  <p:clrMapOvr>
    <a:masterClrMapping/>
  </p:clrMapOvr>
  <p:transition xmlns:p14="http://schemas.microsoft.com/office/powerpoint/2010/main" spd="slow" advClick="0" advTm="3000">
    <p:randomBar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3063"/>
            <a:ext cx="79248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re-ordering objects and… </a:t>
            </a:r>
            <a:endParaRPr lang="en-US" dirty="0"/>
          </a:p>
        </p:txBody>
      </p:sp>
      <p:pic>
        <p:nvPicPr>
          <p:cNvPr id="5" name="Picture 4" descr="C3-SuiteMC_&quot;Upper 90&quot;_on_a_Right_Angle_ 2016-02-11 at 12.13.3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575" y="2341711"/>
            <a:ext cx="2568222" cy="2568222"/>
          </a:xfrm>
          <a:prstGeom prst="rect">
            <a:avLst/>
          </a:prstGeom>
        </p:spPr>
      </p:pic>
      <p:pic>
        <p:nvPicPr>
          <p:cNvPr id="6" name="Picture 5" descr="Screen Shot 2016-02-11 at 2.29.3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94187" y="3970528"/>
            <a:ext cx="135814" cy="437623"/>
          </a:xfrm>
          <a:prstGeom prst="rect">
            <a:avLst/>
          </a:prstGeom>
        </p:spPr>
      </p:pic>
      <p:pic>
        <p:nvPicPr>
          <p:cNvPr id="7" name="Picture 6" descr="Screen Shot 2016-02-11 at 2.29.3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96527" y="3533668"/>
            <a:ext cx="135814" cy="437623"/>
          </a:xfrm>
          <a:prstGeom prst="rect">
            <a:avLst/>
          </a:prstGeom>
        </p:spPr>
      </p:pic>
      <p:pic>
        <p:nvPicPr>
          <p:cNvPr id="8" name="Picture 7" descr="Screen Shot 2016-02-11 at 2.29.3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95207" y="3104128"/>
            <a:ext cx="135814" cy="437623"/>
          </a:xfrm>
          <a:prstGeom prst="rect">
            <a:avLst/>
          </a:prstGeom>
        </p:spPr>
      </p:pic>
      <p:pic>
        <p:nvPicPr>
          <p:cNvPr id="9" name="Picture 8" descr="Screen Shot 2016-02-11 at 2.29.3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93887" y="2941768"/>
            <a:ext cx="135814" cy="437623"/>
          </a:xfrm>
          <a:prstGeom prst="rect">
            <a:avLst/>
          </a:prstGeom>
        </p:spPr>
      </p:pic>
      <p:pic>
        <p:nvPicPr>
          <p:cNvPr id="10" name="Picture 9" descr="Screen Shot 2016-02-11 at 8.40.07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91" y="1710854"/>
            <a:ext cx="7649734" cy="4712838"/>
          </a:xfrm>
          <a:prstGeom prst="rect">
            <a:avLst/>
          </a:prstGeom>
        </p:spPr>
      </p:pic>
      <p:pic>
        <p:nvPicPr>
          <p:cNvPr id="2" name="Picture 1" descr="Screen Shot 2016-02-14 at 7.31.10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026" y="2267940"/>
            <a:ext cx="6569862" cy="353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97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1000">
        <p14:vortex dir="r"/>
      </p:transition>
    </mc:Choice>
    <mc:Fallback xmlns="">
      <p:transition xmlns:p14="http://schemas.microsoft.com/office/powerpoint/2010/main" spd="slow" advClick="0" advTm="1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53063"/>
            <a:ext cx="79248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re-ordering again… </a:t>
            </a:r>
            <a:endParaRPr lang="en-US" dirty="0"/>
          </a:p>
        </p:txBody>
      </p:sp>
      <p:pic>
        <p:nvPicPr>
          <p:cNvPr id="5" name="Picture 4" descr="C3-SuiteMC_&quot;Upper 90&quot;_on_a_Right_Angle_ 2016-02-11 at 12.13.3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575" y="2341711"/>
            <a:ext cx="2568222" cy="2568222"/>
          </a:xfrm>
          <a:prstGeom prst="rect">
            <a:avLst/>
          </a:prstGeom>
        </p:spPr>
      </p:pic>
      <p:pic>
        <p:nvPicPr>
          <p:cNvPr id="6" name="Picture 5" descr="Screen Shot 2016-02-11 at 2.29.3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94187" y="3970528"/>
            <a:ext cx="135814" cy="437623"/>
          </a:xfrm>
          <a:prstGeom prst="rect">
            <a:avLst/>
          </a:prstGeom>
        </p:spPr>
      </p:pic>
      <p:pic>
        <p:nvPicPr>
          <p:cNvPr id="7" name="Picture 6" descr="Screen Shot 2016-02-11 at 2.29.3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96527" y="3533668"/>
            <a:ext cx="135814" cy="437623"/>
          </a:xfrm>
          <a:prstGeom prst="rect">
            <a:avLst/>
          </a:prstGeom>
        </p:spPr>
      </p:pic>
      <p:pic>
        <p:nvPicPr>
          <p:cNvPr id="8" name="Picture 7" descr="Screen Shot 2016-02-11 at 2.29.3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95207" y="3104128"/>
            <a:ext cx="135814" cy="437623"/>
          </a:xfrm>
          <a:prstGeom prst="rect">
            <a:avLst/>
          </a:prstGeom>
        </p:spPr>
      </p:pic>
      <p:pic>
        <p:nvPicPr>
          <p:cNvPr id="9" name="Picture 8" descr="Screen Shot 2016-02-11 at 2.29.3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93887" y="2941768"/>
            <a:ext cx="135814" cy="437623"/>
          </a:xfrm>
          <a:prstGeom prst="rect">
            <a:avLst/>
          </a:prstGeom>
        </p:spPr>
      </p:pic>
      <p:pic>
        <p:nvPicPr>
          <p:cNvPr id="10" name="Picture 9" descr="Screen Shot 2016-02-11 at 8.40.07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91" y="1710854"/>
            <a:ext cx="7649734" cy="471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1000">
        <p14:vortex dir="r"/>
      </p:transition>
    </mc:Choice>
    <mc:Fallback xmlns="">
      <p:transition xmlns:p14="http://schemas.microsoft.com/office/powerpoint/2010/main" spd="slow" advClick="0" advTm="1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INGSTAR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624" y="2229268"/>
            <a:ext cx="4024846" cy="402484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5162" y="1313539"/>
            <a:ext cx="8473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Voila! King Star Squares the Circle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79852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10000">
        <p14:vortex dir="r"/>
      </p:transition>
    </mc:Choice>
    <mc:Fallback xmlns="">
      <p:transition xmlns:p14="http://schemas.microsoft.com/office/powerpoint/2010/main" spd="slow" advClick="0" advTm="10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2-12 at 6.48.2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545" y="2022897"/>
            <a:ext cx="3375188" cy="4609570"/>
          </a:xfrm>
          <a:prstGeom prst="rect">
            <a:avLst/>
          </a:prstGeom>
        </p:spPr>
      </p:pic>
      <p:pic>
        <p:nvPicPr>
          <p:cNvPr id="7" name="Picture 6" descr="Screen Shot 2016-02-12 at 9.02.3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597" y="1060836"/>
            <a:ext cx="2269177" cy="8086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9155" y="1839315"/>
            <a:ext cx="3875498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300" b="1" dirty="0"/>
              <a:t>KING </a:t>
            </a:r>
            <a:r>
              <a:rPr lang="en-US" sz="2300" b="1" dirty="0" smtClean="0"/>
              <a:t>STAR</a:t>
            </a:r>
            <a:r>
              <a:rPr lang="en-US" sz="2300" b="1" baseline="30000" dirty="0" smtClean="0"/>
              <a:t>TM</a:t>
            </a:r>
            <a:r>
              <a:rPr lang="en-US" sz="2300" b="1" dirty="0" smtClean="0"/>
              <a:t> </a:t>
            </a:r>
            <a:r>
              <a:rPr lang="en-US" sz="2300" dirty="0" smtClean="0"/>
              <a:t>is </a:t>
            </a:r>
            <a:r>
              <a:rPr lang="en-US" sz="2300" dirty="0"/>
              <a:t>a </a:t>
            </a:r>
            <a:r>
              <a:rPr lang="en-US" sz="2300" dirty="0" smtClean="0"/>
              <a:t>veteran-owned, </a:t>
            </a:r>
            <a:r>
              <a:rPr lang="en-US" sz="2300" b="1" dirty="0"/>
              <a:t>NATE-</a:t>
            </a:r>
            <a:r>
              <a:rPr lang="en-US" sz="2300" b="1" dirty="0" smtClean="0"/>
              <a:t>certified </a:t>
            </a:r>
            <a:r>
              <a:rPr lang="en-US" sz="2300" dirty="0" smtClean="0"/>
              <a:t>small business with </a:t>
            </a:r>
            <a:r>
              <a:rPr lang="en-US" sz="2300" dirty="0"/>
              <a:t>30-</a:t>
            </a:r>
            <a:r>
              <a:rPr lang="en-US" sz="2300" dirty="0" smtClean="0"/>
              <a:t>yrs experience ‘getting its kicks’ helping </a:t>
            </a:r>
            <a:r>
              <a:rPr lang="en-US" sz="2300" dirty="0"/>
              <a:t>clients </a:t>
            </a:r>
            <a:r>
              <a:rPr lang="en-US" sz="2300" dirty="0" smtClean="0"/>
              <a:t>‘square the circle’ </a:t>
            </a:r>
            <a:r>
              <a:rPr lang="en-US" sz="2300" dirty="0"/>
              <a:t>to satisfy </a:t>
            </a:r>
            <a:r>
              <a:rPr lang="en-US" sz="2300" dirty="0" smtClean="0"/>
              <a:t>demand-side indoor air quality (IAQ) needs of Metro Denver residents. Call </a:t>
            </a:r>
            <a:r>
              <a:rPr lang="en-US" sz="2300" b="1" dirty="0" smtClean="0"/>
              <a:t>(720) 410-3755 </a:t>
            </a:r>
            <a:r>
              <a:rPr lang="en-US" sz="2300" dirty="0" smtClean="0"/>
              <a:t>when you need to </a:t>
            </a:r>
            <a:r>
              <a:rPr lang="en-US" sz="2300" dirty="0"/>
              <a:t>combat energy waste and lower your energy bill by </a:t>
            </a:r>
            <a:r>
              <a:rPr lang="en-US" sz="2300" dirty="0" smtClean="0"/>
              <a:t>receiving affordable service with our </a:t>
            </a:r>
            <a:r>
              <a:rPr lang="en-US" sz="2300" b="1" dirty="0" smtClean="0"/>
              <a:t>Green ‘Upper 90’ Maintenance Agreement</a:t>
            </a:r>
            <a:r>
              <a:rPr lang="en-US" b="1" dirty="0" smtClean="0"/>
              <a:t>. </a:t>
            </a:r>
            <a:endParaRPr lang="en-US" b="1" dirty="0"/>
          </a:p>
        </p:txBody>
      </p:sp>
      <p:pic>
        <p:nvPicPr>
          <p:cNvPr id="10" name="Picture 9" descr="Screen Shot 2016-02-14 at 11.47.1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782" y="2108121"/>
            <a:ext cx="1827535" cy="66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1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30000">
        <p14:honeycomb/>
      </p:transition>
    </mc:Choice>
    <mc:Fallback xmlns="">
      <p:transition xmlns:p14="http://schemas.microsoft.com/office/powerpoint/2010/main" spd="slow" advClick="0" advTm="30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214" y="1295400"/>
            <a:ext cx="879094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800" dirty="0" smtClean="0"/>
              <a:t>intercept </a:t>
            </a:r>
            <a:r>
              <a:rPr lang="en-US" sz="2800" dirty="0"/>
              <a:t>i</a:t>
            </a:r>
            <a:r>
              <a:rPr lang="en-US" sz="2800" dirty="0" smtClean="0"/>
              <a:t>dioms: getting kicks &amp; square the circle </a:t>
            </a:r>
            <a:endParaRPr lang="en-US" sz="2800" dirty="0"/>
          </a:p>
        </p:txBody>
      </p:sp>
      <p:pic>
        <p:nvPicPr>
          <p:cNvPr id="11" name="Picture 10" descr="Screen Shot 2016-02-12 at 7.55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97" y="4067118"/>
            <a:ext cx="8437117" cy="1788991"/>
          </a:xfrm>
          <a:prstGeom prst="rect">
            <a:avLst/>
          </a:prstGeom>
        </p:spPr>
      </p:pic>
      <p:pic>
        <p:nvPicPr>
          <p:cNvPr id="4" name="Picture 3" descr="Screen Shot 2016-02-12 at 2.03.5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19" y="2059030"/>
            <a:ext cx="8341151" cy="158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654522"/>
      </p:ext>
    </p:extLst>
  </p:cSld>
  <p:clrMapOvr>
    <a:masterClrMapping/>
  </p:clrMapOvr>
  <p:transition xmlns:p14="http://schemas.microsoft.com/office/powerpoint/2010/main" spd="slow" advClick="0" advTm="24000">
    <p:randomBar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3-suitemc_world_watching_world_2016-02-10_at_7.20.46_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31" y="1855842"/>
            <a:ext cx="4926420" cy="466404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736058" y="478600"/>
            <a:ext cx="570158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/>
            </a:r>
            <a:br>
              <a:rPr lang="en-US" sz="3600" b="1" dirty="0" smtClean="0"/>
            </a:br>
            <a:r>
              <a:rPr lang="en-US" sz="3600" b="1" dirty="0" smtClean="0"/>
              <a:t>Expanding Worldviews…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03714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4000">
        <p14:vortex dir="r"/>
      </p:transition>
    </mc:Choice>
    <mc:Fallback xmlns="">
      <p:transition xmlns:p14="http://schemas.microsoft.com/office/powerpoint/2010/main" spd="slow" advClick="0" advTm="4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111764" y="1878067"/>
            <a:ext cx="4926420" cy="4664041"/>
            <a:chOff x="2230545" y="1855842"/>
            <a:chExt cx="4926420" cy="4664041"/>
          </a:xfrm>
        </p:grpSpPr>
        <p:pic>
          <p:nvPicPr>
            <p:cNvPr id="4" name="Picture 3" descr="c3-suitemc_world_watching_world_2016-02-10_at_7.20.46_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0545" y="1855842"/>
              <a:ext cx="4926420" cy="4664041"/>
            </a:xfrm>
            <a:prstGeom prst="rect">
              <a:avLst/>
            </a:prstGeom>
          </p:spPr>
        </p:pic>
        <p:sp>
          <p:nvSpPr>
            <p:cNvPr id="3" name="Curved Right Arrow 2"/>
            <p:cNvSpPr/>
            <p:nvPr/>
          </p:nvSpPr>
          <p:spPr>
            <a:xfrm>
              <a:off x="2560003" y="2722880"/>
              <a:ext cx="618537" cy="1026160"/>
            </a:xfrm>
            <a:prstGeom prst="curv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Curved Left Arrow 5"/>
            <p:cNvSpPr/>
            <p:nvPr/>
          </p:nvSpPr>
          <p:spPr>
            <a:xfrm>
              <a:off x="6241743" y="3605318"/>
              <a:ext cx="801486" cy="1894788"/>
            </a:xfrm>
            <a:prstGeom prst="curvedLef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0" name="Picture 9" descr="Screen Shot 2016-02-12 at 9.13.0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299" y="3808287"/>
            <a:ext cx="2060031" cy="1361322"/>
          </a:xfrm>
          <a:prstGeom prst="rect">
            <a:avLst/>
          </a:prstGeom>
        </p:spPr>
      </p:pic>
      <p:pic>
        <p:nvPicPr>
          <p:cNvPr id="11" name="Picture 10" descr="Screen Shot 2016-02-12 at 9.13.0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4" y="2505429"/>
            <a:ext cx="2060031" cy="1361322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1736058" y="478600"/>
            <a:ext cx="570158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/>
            </a:r>
            <a:br>
              <a:rPr lang="en-US" sz="3600" b="1" dirty="0" smtClean="0"/>
            </a:br>
            <a:r>
              <a:rPr lang="en-US" sz="3600" b="1" dirty="0" smtClean="0"/>
              <a:t>with ‘The Beautiful Game’.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36830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4000">
        <p14:vortex dir="r"/>
      </p:transition>
    </mc:Choice>
    <mc:Fallback xmlns="">
      <p:transition xmlns:p14="http://schemas.microsoft.com/office/powerpoint/2010/main" spd="slow" advClick="0" advTm="4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INGSTAR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664" y="2290691"/>
            <a:ext cx="4024846" cy="402484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5162" y="1313539"/>
            <a:ext cx="8473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…so loved ‘The Beautiful Game’.</a:t>
            </a:r>
            <a:endParaRPr lang="en-US" sz="4400" dirty="0"/>
          </a:p>
        </p:txBody>
      </p:sp>
      <p:pic>
        <p:nvPicPr>
          <p:cNvPr id="5" name="Picture 4" descr="Screen Shot 2016-02-12 at 9.13.0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4" y="2341194"/>
            <a:ext cx="2060031" cy="1361322"/>
          </a:xfrm>
          <a:prstGeom prst="rect">
            <a:avLst/>
          </a:prstGeom>
        </p:spPr>
      </p:pic>
      <p:pic>
        <p:nvPicPr>
          <p:cNvPr id="6" name="Picture 5" descr="Screen Shot 2016-02-12 at 9.13.0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86" y="4640484"/>
            <a:ext cx="2060031" cy="1361322"/>
          </a:xfrm>
          <a:prstGeom prst="rect">
            <a:avLst/>
          </a:prstGeom>
        </p:spPr>
      </p:pic>
      <p:pic>
        <p:nvPicPr>
          <p:cNvPr id="3" name="Picture 2" descr="Screen Shot 2016-02-13 at 7.50.5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796" y="2390343"/>
            <a:ext cx="2381605" cy="598655"/>
          </a:xfrm>
          <a:prstGeom prst="rect">
            <a:avLst/>
          </a:prstGeom>
        </p:spPr>
      </p:pic>
      <p:pic>
        <p:nvPicPr>
          <p:cNvPr id="9" name="Picture 8" descr="King_Star_HVAC_Bryant_Carrier_Logo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519" y="3856899"/>
            <a:ext cx="2567635" cy="651053"/>
          </a:xfrm>
          <a:prstGeom prst="rect">
            <a:avLst/>
          </a:prstGeom>
        </p:spPr>
      </p:pic>
      <p:pic>
        <p:nvPicPr>
          <p:cNvPr id="10" name="Picture 9" descr="King_Star_HVAC_Bryant_Carrier_Logo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317" y="4926331"/>
            <a:ext cx="1078348" cy="1102856"/>
          </a:xfrm>
          <a:prstGeom prst="rect">
            <a:avLst/>
          </a:prstGeom>
        </p:spPr>
      </p:pic>
      <p:pic>
        <p:nvPicPr>
          <p:cNvPr id="8" name="Picture 7" descr="Screen Shot 2016-02-14 at 3.56.26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513" y="4937177"/>
            <a:ext cx="13208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2000">
        <p14:glitter pattern="hexagon"/>
      </p:transition>
    </mc:Choice>
    <mc:Fallback xmlns="">
      <p:transition xmlns:p14="http://schemas.microsoft.com/office/powerpoint/2010/main" spd="slow" advClick="0" advTm="12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INGSTAR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664" y="2290691"/>
            <a:ext cx="4024846" cy="402484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5162" y="1313539"/>
            <a:ext cx="8473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…so loved ‘The Beautiful Game’.</a:t>
            </a:r>
            <a:endParaRPr lang="en-US" sz="4400" dirty="0"/>
          </a:p>
        </p:txBody>
      </p:sp>
      <p:pic>
        <p:nvPicPr>
          <p:cNvPr id="5" name="Picture 4" descr="Screen Shot 2016-02-12 at 9.13.0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4" y="2341194"/>
            <a:ext cx="2060031" cy="1361322"/>
          </a:xfrm>
          <a:prstGeom prst="rect">
            <a:avLst/>
          </a:prstGeom>
        </p:spPr>
      </p:pic>
      <p:pic>
        <p:nvPicPr>
          <p:cNvPr id="6" name="Picture 5" descr="Screen Shot 2016-02-12 at 9.13.0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86" y="4640484"/>
            <a:ext cx="2060031" cy="1361322"/>
          </a:xfrm>
          <a:prstGeom prst="rect">
            <a:avLst/>
          </a:prstGeom>
        </p:spPr>
      </p:pic>
      <p:pic>
        <p:nvPicPr>
          <p:cNvPr id="11" name="Picture 10" descr="Screen Shot 2016-02-12 at 9.13.0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902" y="2340308"/>
            <a:ext cx="2060031" cy="1361322"/>
          </a:xfrm>
          <a:prstGeom prst="rect">
            <a:avLst/>
          </a:prstGeom>
        </p:spPr>
      </p:pic>
      <p:pic>
        <p:nvPicPr>
          <p:cNvPr id="12" name="Picture 11" descr="Screen Shot 2016-02-12 at 9.13.0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954" y="4639598"/>
            <a:ext cx="2060031" cy="136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08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2000">
        <p14:honeycomb/>
      </p:transition>
    </mc:Choice>
    <mc:Fallback>
      <p:transition xmlns:p14="http://schemas.microsoft.com/office/powerpoint/2010/main" spd="slow" advClick="0" advTm="12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6058" y="478600"/>
            <a:ext cx="5701580" cy="1470025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/>
            </a:r>
            <a:br>
              <a:rPr lang="en-US" sz="3600" b="1" dirty="0" smtClean="0"/>
            </a:br>
            <a:r>
              <a:rPr lang="en-US" sz="3600" b="1" dirty="0" smtClean="0"/>
              <a:t>With the ‘Beautiful Game’</a:t>
            </a:r>
            <a:endParaRPr lang="en-US" sz="3600" b="1" dirty="0"/>
          </a:p>
        </p:txBody>
      </p:sp>
      <p:grpSp>
        <p:nvGrpSpPr>
          <p:cNvPr id="5" name="Group 4"/>
          <p:cNvGrpSpPr/>
          <p:nvPr/>
        </p:nvGrpSpPr>
        <p:grpSpPr>
          <a:xfrm>
            <a:off x="2029531" y="1855842"/>
            <a:ext cx="4926420" cy="4664041"/>
            <a:chOff x="2184860" y="1855842"/>
            <a:chExt cx="4926420" cy="4664041"/>
          </a:xfrm>
        </p:grpSpPr>
        <p:pic>
          <p:nvPicPr>
            <p:cNvPr id="4" name="Picture 3" descr="c3-suitemc_world_watching_world_2016-02-10_at_7.20.46_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4860" y="1855842"/>
              <a:ext cx="4926420" cy="4664041"/>
            </a:xfrm>
            <a:prstGeom prst="rect">
              <a:avLst/>
            </a:prstGeom>
          </p:spPr>
        </p:pic>
        <p:sp>
          <p:nvSpPr>
            <p:cNvPr id="3" name="Curved Right Arrow 2"/>
            <p:cNvSpPr/>
            <p:nvPr/>
          </p:nvSpPr>
          <p:spPr>
            <a:xfrm>
              <a:off x="2494315" y="2722880"/>
              <a:ext cx="660400" cy="1026160"/>
            </a:xfrm>
            <a:prstGeom prst="curv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Curved Left Arrow 5"/>
            <p:cNvSpPr/>
            <p:nvPr/>
          </p:nvSpPr>
          <p:spPr>
            <a:xfrm>
              <a:off x="6056453" y="3942080"/>
              <a:ext cx="986776" cy="1558025"/>
            </a:xfrm>
            <a:prstGeom prst="curvedLef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7" name="Picture 6" descr="Screen Shot 2016-02-12 at 9.13.0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5407"/>
            <a:ext cx="9144000" cy="6042593"/>
          </a:xfrm>
          <a:prstGeom prst="rect">
            <a:avLst/>
          </a:prstGeom>
        </p:spPr>
      </p:pic>
      <p:pic>
        <p:nvPicPr>
          <p:cNvPr id="11" name="Picture 10" descr="Screen Shot 2016-02-12 at 9.22.5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62" y="3933060"/>
            <a:ext cx="3015258" cy="58755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2005332" y="1244192"/>
            <a:ext cx="5197087" cy="1470025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/>
            </a:r>
            <a:br>
              <a:rPr lang="en-US" sz="3600" b="1" dirty="0" smtClean="0"/>
            </a:br>
            <a:r>
              <a:rPr lang="en-US" sz="3100" b="1" dirty="0" smtClean="0"/>
              <a:t>LinkedIn’s One-Bounce OSINT</a:t>
            </a:r>
          </a:p>
          <a:p>
            <a:r>
              <a:rPr lang="en-US" sz="3100" b="1" dirty="0" smtClean="0"/>
              <a:t> Niche on the Pitch Marketer</a:t>
            </a:r>
            <a:endParaRPr lang="en-US" sz="3100" b="1" dirty="0"/>
          </a:p>
        </p:txBody>
      </p:sp>
      <p:pic>
        <p:nvPicPr>
          <p:cNvPr id="12" name="Picture 11" descr="c3-suitemc_linkedin_pic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20035" y="3507748"/>
            <a:ext cx="586373" cy="385132"/>
          </a:xfrm>
          <a:prstGeom prst="rect">
            <a:avLst/>
          </a:prstGeom>
        </p:spPr>
      </p:pic>
      <p:pic>
        <p:nvPicPr>
          <p:cNvPr id="13" name="Picture 12" descr="c3-suitemc_linkedin_pic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21250" y="1634068"/>
            <a:ext cx="586373" cy="385132"/>
          </a:xfrm>
          <a:prstGeom prst="rect">
            <a:avLst/>
          </a:prstGeom>
        </p:spPr>
      </p:pic>
      <p:pic>
        <p:nvPicPr>
          <p:cNvPr id="14" name="Picture 13" descr="c3-suitemc_linkedin_pic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20" y="1675588"/>
            <a:ext cx="586373" cy="385132"/>
          </a:xfrm>
          <a:prstGeom prst="rect">
            <a:avLst/>
          </a:prstGeom>
        </p:spPr>
      </p:pic>
      <p:pic>
        <p:nvPicPr>
          <p:cNvPr id="15" name="Picture 14" descr="c3-suitemc_linkedin_pic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35" y="3551668"/>
            <a:ext cx="586373" cy="38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19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300000">
        <p14:honeycomb/>
      </p:transition>
    </mc:Choice>
    <mc:Fallback xmlns="">
      <p:transition xmlns:p14="http://schemas.microsoft.com/office/powerpoint/2010/main" spd="slow" advClick="0" advTm="300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79248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/>
            <a:r>
              <a:rPr lang="en-US" sz="2000" dirty="0" smtClean="0"/>
              <a:t>Intercept Idiom: ‘upper </a:t>
            </a:r>
            <a:r>
              <a:rPr lang="en-US" sz="2000" dirty="0"/>
              <a:t>90’—is a term </a:t>
            </a:r>
            <a:r>
              <a:rPr lang="en-US" sz="2000" dirty="0" err="1"/>
              <a:t>kommonly</a:t>
            </a:r>
            <a:r>
              <a:rPr lang="en-US" sz="2000" dirty="0"/>
              <a:t> used in ‘The Beautiful Game’ to describe the top left or right portion of the goal. Because the 4-sided, quadrilateral goal is rectangular, there are </a:t>
            </a:r>
            <a:r>
              <a:rPr lang="en-US" sz="2000" dirty="0" smtClean="0"/>
              <a:t>4x90° angles </a:t>
            </a:r>
            <a:r>
              <a:rPr lang="en-US" sz="2000" dirty="0"/>
              <a:t>(or squares) in each corner—two upper </a:t>
            </a:r>
            <a:r>
              <a:rPr lang="en-US" sz="2000" dirty="0" smtClean="0"/>
              <a:t>90° </a:t>
            </a:r>
            <a:r>
              <a:rPr lang="en-US" sz="2000" dirty="0"/>
              <a:t>(between the crossbar and </a:t>
            </a:r>
            <a:r>
              <a:rPr lang="en-US" sz="2000" dirty="0" smtClean="0"/>
              <a:t>L &amp; R goal </a:t>
            </a:r>
            <a:r>
              <a:rPr lang="en-US" sz="2000" dirty="0"/>
              <a:t>posts), and two lower </a:t>
            </a:r>
            <a:r>
              <a:rPr lang="en-US" sz="2000" dirty="0" smtClean="0"/>
              <a:t>90° </a:t>
            </a:r>
            <a:r>
              <a:rPr lang="en-US" sz="2000" dirty="0"/>
              <a:t>(between the ground—or pitch—and </a:t>
            </a:r>
            <a:r>
              <a:rPr lang="en-US" sz="2000" dirty="0" smtClean="0"/>
              <a:t>L &amp; R goal </a:t>
            </a:r>
            <a:r>
              <a:rPr lang="en-US" sz="2000" dirty="0"/>
              <a:t>posts).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167961" y="3282582"/>
            <a:ext cx="4718062" cy="3217965"/>
            <a:chOff x="2999997" y="2781916"/>
            <a:chExt cx="3927905" cy="2743200"/>
          </a:xfrm>
        </p:grpSpPr>
        <p:pic>
          <p:nvPicPr>
            <p:cNvPr id="4" name="Picture 3" descr="DEF_of_&quot;Upper 90&quot;_Money_Shot 2016-02-10 at 10.53.4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9997" y="2781916"/>
              <a:ext cx="3927905" cy="2743200"/>
            </a:xfrm>
            <a:prstGeom prst="rect">
              <a:avLst/>
            </a:prstGeom>
          </p:spPr>
        </p:pic>
        <p:sp>
          <p:nvSpPr>
            <p:cNvPr id="7" name="Donut 6"/>
            <p:cNvSpPr/>
            <p:nvPr/>
          </p:nvSpPr>
          <p:spPr>
            <a:xfrm>
              <a:off x="6001444" y="4020011"/>
              <a:ext cx="529639" cy="502375"/>
            </a:xfrm>
            <a:prstGeom prst="donut">
              <a:avLst>
                <a:gd name="adj" fmla="val 6691"/>
              </a:avLst>
            </a:prstGeom>
            <a:solidFill>
              <a:srgbClr val="7468C9"/>
            </a:solidFill>
            <a:effectLst>
              <a:glow rad="63500">
                <a:schemeClr val="accent3">
                  <a:satMod val="175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Donut 8"/>
            <p:cNvSpPr/>
            <p:nvPr/>
          </p:nvSpPr>
          <p:spPr>
            <a:xfrm>
              <a:off x="3396287" y="4026235"/>
              <a:ext cx="529639" cy="502375"/>
            </a:xfrm>
            <a:prstGeom prst="donut">
              <a:avLst>
                <a:gd name="adj" fmla="val 6691"/>
              </a:avLst>
            </a:prstGeom>
            <a:solidFill>
              <a:srgbClr val="7468C9"/>
            </a:solidFill>
            <a:effectLst>
              <a:glow rad="63500">
                <a:schemeClr val="accent3">
                  <a:satMod val="175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Donut 9"/>
            <p:cNvSpPr/>
            <p:nvPr/>
          </p:nvSpPr>
          <p:spPr>
            <a:xfrm>
              <a:off x="3393337" y="3265035"/>
              <a:ext cx="529639" cy="502375"/>
            </a:xfrm>
            <a:prstGeom prst="donut">
              <a:avLst>
                <a:gd name="adj" fmla="val 6691"/>
              </a:avLst>
            </a:prstGeom>
            <a:solidFill>
              <a:srgbClr val="7468C9"/>
            </a:solidFill>
            <a:effectLst>
              <a:glow rad="63500">
                <a:schemeClr val="accent3">
                  <a:satMod val="175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" name="Picture 4" descr="Screen Shot 2016-02-14 at 11.08.2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536" y="5410200"/>
            <a:ext cx="1522782" cy="7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59708"/>
      </p:ext>
    </p:extLst>
  </p:cSld>
  <p:clrMapOvr>
    <a:masterClrMapping/>
  </p:clrMapOvr>
  <p:transition xmlns:p14="http://schemas.microsoft.com/office/powerpoint/2010/main" spd="slow" advClick="0" advTm="24000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79248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dirty="0" smtClean="0"/>
              <a:t>intercept idiom</a:t>
            </a:r>
            <a:r>
              <a:rPr lang="en-US" sz="2400" dirty="0"/>
              <a:t>: </a:t>
            </a:r>
            <a:r>
              <a:rPr lang="en-US" sz="2400" dirty="0" smtClean="0"/>
              <a:t>‘last gasp </a:t>
            </a:r>
            <a:r>
              <a:rPr lang="en-US" sz="2400" dirty="0"/>
              <a:t>g</a:t>
            </a:r>
            <a:r>
              <a:rPr lang="en-US" sz="2400" dirty="0" smtClean="0"/>
              <a:t>oal’</a:t>
            </a:r>
            <a:r>
              <a:rPr lang="en-US" sz="2400" dirty="0"/>
              <a:t>—is a term </a:t>
            </a:r>
            <a:r>
              <a:rPr lang="en-US" sz="2400" dirty="0" err="1"/>
              <a:t>kommonly</a:t>
            </a:r>
            <a:r>
              <a:rPr lang="en-US" sz="2400" dirty="0"/>
              <a:t> used in ‘The Beautiful Game’ to describe </a:t>
            </a:r>
            <a:r>
              <a:rPr lang="en-US" sz="2400" dirty="0" smtClean="0"/>
              <a:t>a goal made in the last few moments of a match. The </a:t>
            </a:r>
            <a:r>
              <a:rPr lang="en-US" sz="2400" dirty="0"/>
              <a:t>literal </a:t>
            </a:r>
            <a:r>
              <a:rPr lang="en-US" sz="2400" dirty="0" smtClean="0"/>
              <a:t>meaning of ‘last </a:t>
            </a:r>
            <a:r>
              <a:rPr lang="en-US" sz="2400" dirty="0"/>
              <a:t>g</a:t>
            </a:r>
            <a:r>
              <a:rPr lang="en-US" sz="2400" dirty="0" smtClean="0"/>
              <a:t>asp goal’ </a:t>
            </a:r>
            <a:r>
              <a:rPr lang="en-US" sz="2400" dirty="0"/>
              <a:t>is </a:t>
            </a:r>
            <a:r>
              <a:rPr lang="en-US" sz="2400" dirty="0" smtClean="0"/>
              <a:t>to take one’s last </a:t>
            </a:r>
            <a:r>
              <a:rPr lang="en-US" sz="2400" dirty="0"/>
              <a:t>breath </a:t>
            </a:r>
            <a:r>
              <a:rPr lang="en-US" sz="2400" dirty="0" smtClean="0"/>
              <a:t>before </a:t>
            </a:r>
            <a:r>
              <a:rPr lang="en-US" sz="2400" dirty="0" smtClean="0"/>
              <a:t>‘the last roundup’.</a:t>
            </a:r>
            <a:endParaRPr lang="en-US" sz="2400" dirty="0"/>
          </a:p>
          <a:p>
            <a:pPr algn="just"/>
            <a:endParaRPr lang="en-US" sz="2000" dirty="0"/>
          </a:p>
        </p:txBody>
      </p:sp>
      <p:grpSp>
        <p:nvGrpSpPr>
          <p:cNvPr id="2" name="Group 1"/>
          <p:cNvGrpSpPr/>
          <p:nvPr/>
        </p:nvGrpSpPr>
        <p:grpSpPr>
          <a:xfrm>
            <a:off x="2167961" y="3239166"/>
            <a:ext cx="4718062" cy="3217965"/>
            <a:chOff x="2999997" y="2781916"/>
            <a:chExt cx="3927905" cy="2743200"/>
          </a:xfrm>
        </p:grpSpPr>
        <p:pic>
          <p:nvPicPr>
            <p:cNvPr id="4" name="Picture 3" descr="DEF_of_&quot;Upper 90&quot;_Money_Shot 2016-02-10 at 10.53.4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9997" y="2781916"/>
              <a:ext cx="3927905" cy="2743200"/>
            </a:xfrm>
            <a:prstGeom prst="rect">
              <a:avLst/>
            </a:prstGeom>
          </p:spPr>
        </p:pic>
        <p:sp>
          <p:nvSpPr>
            <p:cNvPr id="7" name="Donut 6"/>
            <p:cNvSpPr/>
            <p:nvPr/>
          </p:nvSpPr>
          <p:spPr>
            <a:xfrm>
              <a:off x="6001444" y="4020011"/>
              <a:ext cx="529639" cy="502375"/>
            </a:xfrm>
            <a:prstGeom prst="donut">
              <a:avLst>
                <a:gd name="adj" fmla="val 6691"/>
              </a:avLst>
            </a:prstGeom>
            <a:solidFill>
              <a:srgbClr val="7468C9"/>
            </a:solidFill>
            <a:effectLst>
              <a:glow rad="63500">
                <a:schemeClr val="accent3">
                  <a:satMod val="175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Donut 8"/>
            <p:cNvSpPr/>
            <p:nvPr/>
          </p:nvSpPr>
          <p:spPr>
            <a:xfrm>
              <a:off x="3396287" y="4026235"/>
              <a:ext cx="529639" cy="502375"/>
            </a:xfrm>
            <a:prstGeom prst="donut">
              <a:avLst>
                <a:gd name="adj" fmla="val 6691"/>
              </a:avLst>
            </a:prstGeom>
            <a:solidFill>
              <a:srgbClr val="7468C9"/>
            </a:solidFill>
            <a:effectLst>
              <a:glow rad="63500">
                <a:schemeClr val="accent3">
                  <a:satMod val="175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Donut 9"/>
            <p:cNvSpPr/>
            <p:nvPr/>
          </p:nvSpPr>
          <p:spPr>
            <a:xfrm>
              <a:off x="3393337" y="3265035"/>
              <a:ext cx="529639" cy="502375"/>
            </a:xfrm>
            <a:prstGeom prst="donut">
              <a:avLst>
                <a:gd name="adj" fmla="val 6691"/>
              </a:avLst>
            </a:prstGeom>
            <a:solidFill>
              <a:srgbClr val="7468C9"/>
            </a:solidFill>
            <a:effectLst>
              <a:glow rad="63500">
                <a:schemeClr val="accent3">
                  <a:satMod val="175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8" name="Picture 7" descr="Screen Shot 2016-02-12 at 4.21.1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4621" y="4653793"/>
              <a:ext cx="561406" cy="5730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7552548"/>
      </p:ext>
    </p:extLst>
  </p:cSld>
  <p:clrMapOvr>
    <a:masterClrMapping/>
  </p:clrMapOvr>
  <p:transition xmlns:p14="http://schemas.microsoft.com/office/powerpoint/2010/main" spd="slow" advClick="0" advTm="12000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819928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dirty="0" smtClean="0"/>
              <a:t>intercept idiom</a:t>
            </a:r>
            <a:r>
              <a:rPr lang="en-US" sz="2400" dirty="0"/>
              <a:t>: </a:t>
            </a:r>
            <a:r>
              <a:rPr lang="en-US" sz="2400" dirty="0" smtClean="0"/>
              <a:t>‘slotted a quad’—a King Star-coined idiom for ‘The </a:t>
            </a:r>
            <a:r>
              <a:rPr lang="en-US" sz="2400" dirty="0"/>
              <a:t>Beautiful Game’ </a:t>
            </a:r>
            <a:r>
              <a:rPr lang="en-US" sz="2400" dirty="0" smtClean="0"/>
              <a:t>that describes a goal shot into one of the 4x90° quadrilateral squares. The </a:t>
            </a:r>
            <a:r>
              <a:rPr lang="en-US" sz="2400" dirty="0"/>
              <a:t>literal </a:t>
            </a:r>
            <a:r>
              <a:rPr lang="en-US" sz="2400" dirty="0" smtClean="0"/>
              <a:t>meaning of ‘slotting a quad’ is putting a quarter in a vending machine.</a:t>
            </a:r>
          </a:p>
          <a:p>
            <a:pPr algn="just"/>
            <a:endParaRPr lang="en-US" sz="2000" dirty="0"/>
          </a:p>
        </p:txBody>
      </p:sp>
      <p:grpSp>
        <p:nvGrpSpPr>
          <p:cNvPr id="2" name="Group 1"/>
          <p:cNvGrpSpPr/>
          <p:nvPr/>
        </p:nvGrpSpPr>
        <p:grpSpPr>
          <a:xfrm>
            <a:off x="2167961" y="3239166"/>
            <a:ext cx="4718062" cy="3217965"/>
            <a:chOff x="2999997" y="2781916"/>
            <a:chExt cx="3927905" cy="2743200"/>
          </a:xfrm>
        </p:grpSpPr>
        <p:pic>
          <p:nvPicPr>
            <p:cNvPr id="4" name="Picture 3" descr="DEF_of_&quot;Upper 90&quot;_Money_Shot 2016-02-10 at 10.53.4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9997" y="2781916"/>
              <a:ext cx="3927905" cy="2743200"/>
            </a:xfrm>
            <a:prstGeom prst="rect">
              <a:avLst/>
            </a:prstGeom>
          </p:spPr>
        </p:pic>
        <p:sp>
          <p:nvSpPr>
            <p:cNvPr id="7" name="Donut 6"/>
            <p:cNvSpPr/>
            <p:nvPr/>
          </p:nvSpPr>
          <p:spPr>
            <a:xfrm>
              <a:off x="6001444" y="4020011"/>
              <a:ext cx="529639" cy="502375"/>
            </a:xfrm>
            <a:prstGeom prst="donut">
              <a:avLst>
                <a:gd name="adj" fmla="val 6691"/>
              </a:avLst>
            </a:prstGeom>
            <a:solidFill>
              <a:srgbClr val="7468C9"/>
            </a:solidFill>
            <a:effectLst>
              <a:glow rad="63500">
                <a:schemeClr val="accent3">
                  <a:satMod val="175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Donut 8"/>
            <p:cNvSpPr/>
            <p:nvPr/>
          </p:nvSpPr>
          <p:spPr>
            <a:xfrm>
              <a:off x="3396287" y="4026235"/>
              <a:ext cx="529639" cy="502375"/>
            </a:xfrm>
            <a:prstGeom prst="donut">
              <a:avLst>
                <a:gd name="adj" fmla="val 6691"/>
              </a:avLst>
            </a:prstGeom>
            <a:solidFill>
              <a:srgbClr val="7468C9"/>
            </a:solidFill>
            <a:effectLst>
              <a:glow rad="63500">
                <a:schemeClr val="accent3">
                  <a:satMod val="175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Donut 9"/>
            <p:cNvSpPr/>
            <p:nvPr/>
          </p:nvSpPr>
          <p:spPr>
            <a:xfrm>
              <a:off x="3393337" y="3265035"/>
              <a:ext cx="529639" cy="502375"/>
            </a:xfrm>
            <a:prstGeom prst="donut">
              <a:avLst>
                <a:gd name="adj" fmla="val 6691"/>
              </a:avLst>
            </a:prstGeom>
            <a:solidFill>
              <a:srgbClr val="7468C9"/>
            </a:solidFill>
            <a:effectLst>
              <a:glow rad="63500">
                <a:schemeClr val="accent3">
                  <a:satMod val="175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8" name="Picture 7" descr="Screen Shot 2016-02-12 at 4.21.1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4621" y="4653793"/>
              <a:ext cx="561406" cy="5730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307900"/>
      </p:ext>
    </p:extLst>
  </p:cSld>
  <p:clrMapOvr>
    <a:masterClrMapping/>
  </p:clrMapOvr>
  <p:transition xmlns:p14="http://schemas.microsoft.com/office/powerpoint/2010/main" spd="slow" advClick="0" advTm="16000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049" y="1295400"/>
            <a:ext cx="8667776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‘Getting </a:t>
            </a:r>
            <a:r>
              <a:rPr lang="en-US" sz="2400" dirty="0"/>
              <a:t>his </a:t>
            </a:r>
            <a:r>
              <a:rPr lang="en-US" sz="2400" dirty="0" smtClean="0"/>
              <a:t>kicks </a:t>
            </a:r>
            <a:r>
              <a:rPr lang="en-US" sz="2400" dirty="0"/>
              <a:t>in </a:t>
            </a:r>
            <a:r>
              <a:rPr lang="en-US" sz="2400" dirty="0" smtClean="0"/>
              <a:t>the upper 90’, </a:t>
            </a:r>
            <a:r>
              <a:rPr lang="en-US" sz="2400" dirty="0"/>
              <a:t>the attacker </a:t>
            </a:r>
            <a:r>
              <a:rPr lang="en-US" sz="2400" dirty="0" smtClean="0"/>
              <a:t>‘squares </a:t>
            </a:r>
            <a:r>
              <a:rPr lang="en-US" sz="2400" dirty="0"/>
              <a:t>the c</a:t>
            </a:r>
            <a:r>
              <a:rPr lang="en-US" sz="2400" dirty="0" smtClean="0"/>
              <a:t>ircle’ by ‘slotting a quad’ on a ‘last gasp goal’! </a:t>
            </a:r>
            <a:endParaRPr lang="en-US" sz="2400" dirty="0"/>
          </a:p>
          <a:p>
            <a:pPr algn="just"/>
            <a:r>
              <a:rPr lang="en-US" sz="2400" dirty="0" smtClean="0"/>
              <a:t>Purple-conscious, intercepted call-to-action: donate quarters to a favorite youth soccer club, homeless shelter—or look at 2 million Syrian immigrants surging on their ‘last gasp goal’ to Europe.</a:t>
            </a:r>
            <a:endParaRPr lang="en-US" sz="24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2167961" y="3239166"/>
            <a:ext cx="4718062" cy="3217965"/>
            <a:chOff x="2999997" y="2781916"/>
            <a:chExt cx="3927905" cy="2743200"/>
          </a:xfrm>
        </p:grpSpPr>
        <p:pic>
          <p:nvPicPr>
            <p:cNvPr id="12" name="Picture 11" descr="DEF_of_&quot;Upper 90&quot;_Money_Shot 2016-02-10 at 10.53.4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9997" y="2781916"/>
              <a:ext cx="3927905" cy="2743200"/>
            </a:xfrm>
            <a:prstGeom prst="rect">
              <a:avLst/>
            </a:prstGeom>
          </p:spPr>
        </p:pic>
        <p:sp>
          <p:nvSpPr>
            <p:cNvPr id="13" name="Donut 12"/>
            <p:cNvSpPr/>
            <p:nvPr/>
          </p:nvSpPr>
          <p:spPr>
            <a:xfrm>
              <a:off x="6001444" y="4020011"/>
              <a:ext cx="529639" cy="502375"/>
            </a:xfrm>
            <a:prstGeom prst="donut">
              <a:avLst>
                <a:gd name="adj" fmla="val 6691"/>
              </a:avLst>
            </a:prstGeom>
            <a:solidFill>
              <a:srgbClr val="7468C9"/>
            </a:solidFill>
            <a:effectLst>
              <a:glow rad="63500">
                <a:schemeClr val="accent3">
                  <a:satMod val="175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Donut 13"/>
            <p:cNvSpPr/>
            <p:nvPr/>
          </p:nvSpPr>
          <p:spPr>
            <a:xfrm>
              <a:off x="3396287" y="4026235"/>
              <a:ext cx="529639" cy="502375"/>
            </a:xfrm>
            <a:prstGeom prst="donut">
              <a:avLst>
                <a:gd name="adj" fmla="val 6691"/>
              </a:avLst>
            </a:prstGeom>
            <a:solidFill>
              <a:srgbClr val="7468C9"/>
            </a:solidFill>
            <a:effectLst>
              <a:glow rad="63500">
                <a:schemeClr val="accent3">
                  <a:satMod val="175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Donut 14"/>
            <p:cNvSpPr/>
            <p:nvPr/>
          </p:nvSpPr>
          <p:spPr>
            <a:xfrm>
              <a:off x="3393337" y="3265035"/>
              <a:ext cx="529639" cy="502375"/>
            </a:xfrm>
            <a:prstGeom prst="donut">
              <a:avLst>
                <a:gd name="adj" fmla="val 6691"/>
              </a:avLst>
            </a:prstGeom>
            <a:solidFill>
              <a:srgbClr val="7468C9"/>
            </a:solidFill>
            <a:effectLst>
              <a:glow rad="63500">
                <a:schemeClr val="accent3">
                  <a:satMod val="175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16" name="Picture 15" descr="Screen Shot 2016-02-12 at 4.21.1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4621" y="4653793"/>
              <a:ext cx="561406" cy="5730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21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12000">
        <p:circle/>
      </p:transition>
    </mc:Choice>
    <mc:Fallback xmlns="">
      <p:transition xmlns:p14="http://schemas.microsoft.com/office/powerpoint/2010/main" spd="slow" advClick="0" advTm="12000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049" y="1295400"/>
            <a:ext cx="8667776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/>
            <a:r>
              <a:rPr lang="en-US" sz="2800" dirty="0" smtClean="0"/>
              <a:t>Solecisms—Intentional incorrectness—now in effect-ness, let’s rotate the red-squared circle </a:t>
            </a:r>
            <a:r>
              <a:rPr lang="en-US" sz="2800" dirty="0" err="1" smtClean="0"/>
              <a:t>kounter-klockwise</a:t>
            </a:r>
            <a:r>
              <a:rPr lang="en-US" sz="2800" dirty="0" smtClean="0"/>
              <a:t>…</a:t>
            </a:r>
            <a:endParaRPr lang="en-US" sz="2800" dirty="0"/>
          </a:p>
        </p:txBody>
      </p:sp>
      <p:grpSp>
        <p:nvGrpSpPr>
          <p:cNvPr id="2" name="Group 1"/>
          <p:cNvGrpSpPr/>
          <p:nvPr/>
        </p:nvGrpSpPr>
        <p:grpSpPr>
          <a:xfrm>
            <a:off x="2167961" y="3235569"/>
            <a:ext cx="4718062" cy="3217965"/>
            <a:chOff x="2999997" y="2789487"/>
            <a:chExt cx="3927905" cy="2743200"/>
          </a:xfrm>
        </p:grpSpPr>
        <p:pic>
          <p:nvPicPr>
            <p:cNvPr id="4" name="Picture 3" descr="DEF_of_&quot;Upper 90&quot;_Money_Shot 2016-02-10 at 10.53.4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9997" y="2789487"/>
              <a:ext cx="3927905" cy="2743200"/>
            </a:xfrm>
            <a:prstGeom prst="rect">
              <a:avLst/>
            </a:prstGeom>
          </p:spPr>
        </p:pic>
        <p:sp>
          <p:nvSpPr>
            <p:cNvPr id="7" name="Donut 6"/>
            <p:cNvSpPr/>
            <p:nvPr/>
          </p:nvSpPr>
          <p:spPr>
            <a:xfrm>
              <a:off x="6001444" y="4020011"/>
              <a:ext cx="529639" cy="502375"/>
            </a:xfrm>
            <a:prstGeom prst="donut">
              <a:avLst>
                <a:gd name="adj" fmla="val 6691"/>
              </a:avLst>
            </a:prstGeom>
            <a:solidFill>
              <a:srgbClr val="7468C9"/>
            </a:solidFill>
            <a:effectLst>
              <a:glow rad="63500">
                <a:schemeClr val="accent3">
                  <a:satMod val="175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Donut 8"/>
            <p:cNvSpPr/>
            <p:nvPr/>
          </p:nvSpPr>
          <p:spPr>
            <a:xfrm>
              <a:off x="3396287" y="4026235"/>
              <a:ext cx="529639" cy="502375"/>
            </a:xfrm>
            <a:prstGeom prst="donut">
              <a:avLst>
                <a:gd name="adj" fmla="val 6691"/>
              </a:avLst>
            </a:prstGeom>
            <a:solidFill>
              <a:srgbClr val="7468C9"/>
            </a:solidFill>
            <a:effectLst>
              <a:glow rad="63500">
                <a:schemeClr val="accent3">
                  <a:satMod val="175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Donut 9"/>
            <p:cNvSpPr/>
            <p:nvPr/>
          </p:nvSpPr>
          <p:spPr>
            <a:xfrm>
              <a:off x="3393337" y="3265035"/>
              <a:ext cx="529639" cy="502375"/>
            </a:xfrm>
            <a:prstGeom prst="donut">
              <a:avLst>
                <a:gd name="adj" fmla="val 6691"/>
              </a:avLst>
            </a:prstGeom>
            <a:solidFill>
              <a:srgbClr val="7468C9"/>
            </a:solidFill>
            <a:effectLst>
              <a:glow rad="63500">
                <a:schemeClr val="accent3">
                  <a:satMod val="175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8" name="Picture 7" descr="Screen Shot 2016-02-12 at 4.21.1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4621" y="4653793"/>
              <a:ext cx="561406" cy="5730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663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12000">
        <p:circle/>
      </p:transition>
    </mc:Choice>
    <mc:Fallback xmlns="">
      <p:transition xmlns:p14="http://schemas.microsoft.com/office/powerpoint/2010/main" spd="slow" advClick="0" advTm="12000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19543388">
            <a:off x="2257773" y="2160729"/>
            <a:ext cx="4582566" cy="3368138"/>
            <a:chOff x="2257773" y="2346862"/>
            <a:chExt cx="4582566" cy="3368138"/>
          </a:xfrm>
        </p:grpSpPr>
        <p:pic>
          <p:nvPicPr>
            <p:cNvPr id="4" name="Picture 3" descr="DEF_of_&quot;Upper 90&quot;_Money_Shot 2016-02-10 at 10.53.49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7773" y="2346862"/>
              <a:ext cx="4582566" cy="3368138"/>
            </a:xfrm>
            <a:prstGeom prst="rect">
              <a:avLst/>
            </a:prstGeom>
          </p:spPr>
        </p:pic>
        <p:pic>
          <p:nvPicPr>
            <p:cNvPr id="5" name="Picture 4" descr="Screen Shot 2016-02-12 at 4.21.15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5045" y="4401392"/>
              <a:ext cx="931476" cy="950748"/>
            </a:xfrm>
            <a:prstGeom prst="rect">
              <a:avLst/>
            </a:prstGeom>
          </p:spPr>
        </p:pic>
      </p:grp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62049" y="1295400"/>
            <a:ext cx="8667776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/>
            <a:r>
              <a:rPr lang="en-US" sz="2800" dirty="0" smtClean="0"/>
              <a:t>Here it </a:t>
            </a:r>
            <a:r>
              <a:rPr lang="en-US" sz="2800" dirty="0" err="1" smtClean="0"/>
              <a:t>komes</a:t>
            </a:r>
            <a:r>
              <a:rPr lang="en-US" sz="2800" dirty="0" smtClean="0"/>
              <a:t>’…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3112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2000">
        <p:randomBar dir="vert"/>
      </p:transition>
    </mc:Choice>
    <mc:Fallback xmlns="">
      <p:transition xmlns:p14="http://schemas.microsoft.com/office/powerpoint/2010/main" advClick="0" advTm="2000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84138"/>
            <a:ext cx="79248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Keeper’</a:t>
            </a:r>
          </a:p>
          <a:p>
            <a:pPr marL="0" indent="0" algn="just">
              <a:buNone/>
            </a:pPr>
            <a:r>
              <a:rPr lang="en-US" dirty="0" err="1" smtClean="0"/>
              <a:t>Komin</a:t>
            </a:r>
            <a:r>
              <a:rPr lang="en-US" dirty="0" smtClean="0"/>
              <a:t>’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 rot="16200000">
            <a:off x="2257773" y="1930800"/>
            <a:ext cx="4582566" cy="3368138"/>
            <a:chOff x="2257773" y="2346862"/>
            <a:chExt cx="4582566" cy="3368138"/>
          </a:xfrm>
        </p:grpSpPr>
        <p:pic>
          <p:nvPicPr>
            <p:cNvPr id="6" name="Picture 5" descr="DEF_of_&quot;Upper 90&quot;_Money_Shot 2016-02-10 at 10.53.49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7773" y="2346862"/>
              <a:ext cx="4582566" cy="3368138"/>
            </a:xfrm>
            <a:prstGeom prst="rect">
              <a:avLst/>
            </a:prstGeom>
          </p:spPr>
        </p:pic>
        <p:pic>
          <p:nvPicPr>
            <p:cNvPr id="7" name="Picture 6" descr="Screen Shot 2016-02-12 at 4.21.15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5045" y="4401392"/>
              <a:ext cx="931476" cy="9507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9419108"/>
      </p:ext>
    </p:extLst>
  </p:cSld>
  <p:clrMapOvr>
    <a:masterClrMapping/>
  </p:clrMapOvr>
  <p:transition xmlns:p14="http://schemas.microsoft.com/office/powerpoint/2010/main" spd="slow" advClick="0" advTm="2000">
    <p:randomBar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2826</TotalTime>
  <Words>679</Words>
  <Application>Microsoft Macintosh PowerPoint</Application>
  <PresentationFormat>On-screen Show (4:3)</PresentationFormat>
  <Paragraphs>50</Paragraphs>
  <Slides>24</Slides>
  <Notes>10</Notes>
  <HiddenSlides>1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Black</vt:lpstr>
      <vt:lpstr>KING STARTM HEATING &amp; AIR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With the ‘Beautiful Game’</vt:lpstr>
    </vt:vector>
  </TitlesOfParts>
  <Manager>Benjamin Pauline</Manager>
  <Company>C3-Suite Marketing Constellation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The Making of the King Star Logo</dc:subject>
  <dc:creator>Kenneth Hardy</dc:creator>
  <cp:keywords>Soccer, Upper 90, Marketing Strategy</cp:keywords>
  <dc:description>Definition: Upper 90—A term commonly used in soccer to describe the top left or top right portion of the goal. The goal is a rectangle, thus there are four 90 degree angles at the corners: two upper 90's between where the crossbar and left and right posts</dc:description>
  <cp:lastModifiedBy>kenneth hardy</cp:lastModifiedBy>
  <cp:revision>464</cp:revision>
  <dcterms:created xsi:type="dcterms:W3CDTF">2016-02-11T20:43:10Z</dcterms:created>
  <dcterms:modified xsi:type="dcterms:W3CDTF">2016-02-15T20:50:35Z</dcterms:modified>
  <cp:category>Small to Midsize Business</cp:category>
</cp:coreProperties>
</file>